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gram" initials="KW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809D9-67C8-4EC2-9D55-12441BFC0987}" v="11" dt="2024-03-25T19:05:32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Cloninger" userId="2626d035423a0bd7" providerId="LiveId" clId="{1FA809D9-67C8-4EC2-9D55-12441BFC0987}"/>
    <pc:docChg chg="undo redo custSel modSld">
      <pc:chgData name="Natalie Cloninger" userId="2626d035423a0bd7" providerId="LiveId" clId="{1FA809D9-67C8-4EC2-9D55-12441BFC0987}" dt="2024-03-25T19:05:36.796" v="4693" actId="1076"/>
      <pc:docMkLst>
        <pc:docMk/>
      </pc:docMkLst>
      <pc:sldChg chg="addSp delSp modSp mod">
        <pc:chgData name="Natalie Cloninger" userId="2626d035423a0bd7" providerId="LiveId" clId="{1FA809D9-67C8-4EC2-9D55-12441BFC0987}" dt="2024-03-25T02:48:53.068" v="4228" actId="2711"/>
        <pc:sldMkLst>
          <pc:docMk/>
          <pc:sldMk cId="4265363161" sldId="259"/>
        </pc:sldMkLst>
        <pc:spChg chg="mod">
          <ac:chgData name="Natalie Cloninger" userId="2626d035423a0bd7" providerId="LiveId" clId="{1FA809D9-67C8-4EC2-9D55-12441BFC0987}" dt="2024-03-25T01:03:47.239" v="1360" actId="1076"/>
          <ac:spMkLst>
            <pc:docMk/>
            <pc:sldMk cId="4265363161" sldId="259"/>
            <ac:spMk id="2" creationId="{1B4333B8-4B01-0349-6FE3-5B7EFE0E82DA}"/>
          </ac:spMkLst>
        </pc:spChg>
        <pc:spChg chg="add mod">
          <ac:chgData name="Natalie Cloninger" userId="2626d035423a0bd7" providerId="LiveId" clId="{1FA809D9-67C8-4EC2-9D55-12441BFC0987}" dt="2024-03-25T02:48:53.068" v="4228" actId="2711"/>
          <ac:spMkLst>
            <pc:docMk/>
            <pc:sldMk cId="4265363161" sldId="259"/>
            <ac:spMk id="4" creationId="{B79C04FF-FAE2-AF9D-B569-826F9D0B8CB6}"/>
          </ac:spMkLst>
        </pc:spChg>
        <pc:spChg chg="del">
          <ac:chgData name="Natalie Cloninger" userId="2626d035423a0bd7" providerId="LiveId" clId="{1FA809D9-67C8-4EC2-9D55-12441BFC0987}" dt="2024-03-25T01:03:10.165" v="1334" actId="478"/>
          <ac:spMkLst>
            <pc:docMk/>
            <pc:sldMk cId="4265363161" sldId="259"/>
            <ac:spMk id="5" creationId="{C45F6596-679E-2DEC-F57D-4ABF076F8A16}"/>
          </ac:spMkLst>
        </pc:spChg>
      </pc:sldChg>
      <pc:sldChg chg="modSp mod">
        <pc:chgData name="Natalie Cloninger" userId="2626d035423a0bd7" providerId="LiveId" clId="{1FA809D9-67C8-4EC2-9D55-12441BFC0987}" dt="2024-03-25T02:48:43.354" v="4227" actId="2711"/>
        <pc:sldMkLst>
          <pc:docMk/>
          <pc:sldMk cId="1431049438" sldId="261"/>
        </pc:sldMkLst>
        <pc:spChg chg="mod">
          <ac:chgData name="Natalie Cloninger" userId="2626d035423a0bd7" providerId="LiveId" clId="{1FA809D9-67C8-4EC2-9D55-12441BFC0987}" dt="2024-03-25T02:48:43.354" v="4227" actId="2711"/>
          <ac:spMkLst>
            <pc:docMk/>
            <pc:sldMk cId="1431049438" sldId="261"/>
            <ac:spMk id="4" creationId="{4C531D8A-70DE-D78D-0EA6-03AFE6288BD2}"/>
          </ac:spMkLst>
        </pc:spChg>
        <pc:spChg chg="mod">
          <ac:chgData name="Natalie Cloninger" userId="2626d035423a0bd7" providerId="LiveId" clId="{1FA809D9-67C8-4EC2-9D55-12441BFC0987}" dt="2024-03-25T01:07:11.803" v="1370" actId="255"/>
          <ac:spMkLst>
            <pc:docMk/>
            <pc:sldMk cId="1431049438" sldId="261"/>
            <ac:spMk id="6" creationId="{484D5141-FEE4-E1FB-ECB6-F0E2CB55CDA9}"/>
          </ac:spMkLst>
        </pc:spChg>
      </pc:sldChg>
      <pc:sldChg chg="modSp mod">
        <pc:chgData name="Natalie Cloninger" userId="2626d035423a0bd7" providerId="LiveId" clId="{1FA809D9-67C8-4EC2-9D55-12441BFC0987}" dt="2024-03-25T02:48:17.285" v="4225" actId="2711"/>
        <pc:sldMkLst>
          <pc:docMk/>
          <pc:sldMk cId="4041281276" sldId="262"/>
        </pc:sldMkLst>
        <pc:spChg chg="mod">
          <ac:chgData name="Natalie Cloninger" userId="2626d035423a0bd7" providerId="LiveId" clId="{1FA809D9-67C8-4EC2-9D55-12441BFC0987}" dt="2024-03-25T02:48:17.285" v="4225" actId="2711"/>
          <ac:spMkLst>
            <pc:docMk/>
            <pc:sldMk cId="4041281276" sldId="262"/>
            <ac:spMk id="3" creationId="{2BD6446A-7BE3-4E5F-B633-7BE55608A0F1}"/>
          </ac:spMkLst>
        </pc:spChg>
        <pc:spChg chg="mod">
          <ac:chgData name="Natalie Cloninger" userId="2626d035423a0bd7" providerId="LiveId" clId="{1FA809D9-67C8-4EC2-9D55-12441BFC0987}" dt="2024-03-25T02:46:04.366" v="4220" actId="20577"/>
          <ac:spMkLst>
            <pc:docMk/>
            <pc:sldMk cId="4041281276" sldId="262"/>
            <ac:spMk id="6" creationId="{3B09AA3B-5462-24A3-5373-B99C58BD64C6}"/>
          </ac:spMkLst>
        </pc:spChg>
      </pc:sldChg>
      <pc:sldChg chg="addSp delSp modSp mod delAnim">
        <pc:chgData name="Natalie Cloninger" userId="2626d035423a0bd7" providerId="LiveId" clId="{1FA809D9-67C8-4EC2-9D55-12441BFC0987}" dt="2024-03-25T18:48:21.617" v="4682" actId="1076"/>
        <pc:sldMkLst>
          <pc:docMk/>
          <pc:sldMk cId="174852893" sldId="263"/>
        </pc:sldMkLst>
        <pc:spChg chg="mod">
          <ac:chgData name="Natalie Cloninger" userId="2626d035423a0bd7" providerId="LiveId" clId="{1FA809D9-67C8-4EC2-9D55-12441BFC0987}" dt="2024-03-25T01:09:04.373" v="1537" actId="14100"/>
          <ac:spMkLst>
            <pc:docMk/>
            <pc:sldMk cId="174852893" sldId="263"/>
            <ac:spMk id="8" creationId="{F3771A8A-14A4-CE6A-9E4C-D6AE3D9780AD}"/>
          </ac:spMkLst>
        </pc:spChg>
        <pc:spChg chg="del">
          <ac:chgData name="Natalie Cloninger" userId="2626d035423a0bd7" providerId="LiveId" clId="{1FA809D9-67C8-4EC2-9D55-12441BFC0987}" dt="2024-03-25T01:08:12.644" v="1371"/>
          <ac:spMkLst>
            <pc:docMk/>
            <pc:sldMk cId="174852893" sldId="263"/>
            <ac:spMk id="9" creationId="{C8F3FFE8-811F-C4B0-91CD-F38E095C1CC0}"/>
          </ac:spMkLst>
        </pc:spChg>
        <pc:spChg chg="del mod">
          <ac:chgData name="Natalie Cloninger" userId="2626d035423a0bd7" providerId="LiveId" clId="{1FA809D9-67C8-4EC2-9D55-12441BFC0987}" dt="2024-03-25T01:09:05.296" v="1539"/>
          <ac:spMkLst>
            <pc:docMk/>
            <pc:sldMk cId="174852893" sldId="263"/>
            <ac:spMk id="11" creationId="{0D784F44-E553-F47D-B106-30D6BBF91070}"/>
          </ac:spMkLst>
        </pc:spChg>
        <pc:graphicFrameChg chg="add mod modGraphic">
          <ac:chgData name="Natalie Cloninger" userId="2626d035423a0bd7" providerId="LiveId" clId="{1FA809D9-67C8-4EC2-9D55-12441BFC0987}" dt="2024-03-25T18:39:36.742" v="4680" actId="20577"/>
          <ac:graphicFrameMkLst>
            <pc:docMk/>
            <pc:sldMk cId="174852893" sldId="263"/>
            <ac:graphicFrameMk id="2" creationId="{28F2B93E-48FA-915C-BEFA-EFA46AD011F8}"/>
          </ac:graphicFrameMkLst>
        </pc:graphicFrameChg>
        <pc:picChg chg="del">
          <ac:chgData name="Natalie Cloninger" userId="2626d035423a0bd7" providerId="LiveId" clId="{1FA809D9-67C8-4EC2-9D55-12441BFC0987}" dt="2024-03-25T18:44:36.627" v="4681" actId="478"/>
          <ac:picMkLst>
            <pc:docMk/>
            <pc:sldMk cId="174852893" sldId="263"/>
            <ac:picMk id="3" creationId="{4EBA76D9-2038-3FFA-87CC-CC319B92844E}"/>
          </ac:picMkLst>
        </pc:picChg>
        <pc:picChg chg="mod">
          <ac:chgData name="Natalie Cloninger" userId="2626d035423a0bd7" providerId="LiveId" clId="{1FA809D9-67C8-4EC2-9D55-12441BFC0987}" dt="2024-03-25T18:48:21.617" v="4682" actId="1076"/>
          <ac:picMkLst>
            <pc:docMk/>
            <pc:sldMk cId="174852893" sldId="263"/>
            <ac:picMk id="4" creationId="{A285E58E-4133-353E-4A9E-0E696D919DEB}"/>
          </ac:picMkLst>
        </pc:picChg>
      </pc:sldChg>
      <pc:sldChg chg="modSp mod">
        <pc:chgData name="Natalie Cloninger" userId="2626d035423a0bd7" providerId="LiveId" clId="{1FA809D9-67C8-4EC2-9D55-12441BFC0987}" dt="2024-03-25T19:05:36.796" v="4693" actId="1076"/>
        <pc:sldMkLst>
          <pc:docMk/>
          <pc:sldMk cId="4045270200" sldId="264"/>
        </pc:sldMkLst>
        <pc:spChg chg="mod">
          <ac:chgData name="Natalie Cloninger" userId="2626d035423a0bd7" providerId="LiveId" clId="{1FA809D9-67C8-4EC2-9D55-12441BFC0987}" dt="2024-03-25T19:03:46.851" v="4692" actId="20577"/>
          <ac:spMkLst>
            <pc:docMk/>
            <pc:sldMk cId="4045270200" sldId="264"/>
            <ac:spMk id="4" creationId="{A016EE6B-1B16-D635-4216-BBB53210A12A}"/>
          </ac:spMkLst>
        </pc:spChg>
        <pc:spChg chg="mod">
          <ac:chgData name="Natalie Cloninger" userId="2626d035423a0bd7" providerId="LiveId" clId="{1FA809D9-67C8-4EC2-9D55-12441BFC0987}" dt="2024-03-25T02:24:49.863" v="3067" actId="20577"/>
          <ac:spMkLst>
            <pc:docMk/>
            <pc:sldMk cId="4045270200" sldId="264"/>
            <ac:spMk id="6" creationId="{040A11F2-F520-E181-BD70-148177FB4066}"/>
          </ac:spMkLst>
        </pc:spChg>
        <pc:picChg chg="mod">
          <ac:chgData name="Natalie Cloninger" userId="2626d035423a0bd7" providerId="LiveId" clId="{1FA809D9-67C8-4EC2-9D55-12441BFC0987}" dt="2024-03-25T19:05:36.796" v="4693" actId="1076"/>
          <ac:picMkLst>
            <pc:docMk/>
            <pc:sldMk cId="4045270200" sldId="264"/>
            <ac:picMk id="2" creationId="{BFF87800-6CE7-D1E2-655A-0C7539AC136D}"/>
          </ac:picMkLst>
        </pc:picChg>
      </pc:sldChg>
      <pc:sldChg chg="addSp delSp modSp mod">
        <pc:chgData name="Natalie Cloninger" userId="2626d035423a0bd7" providerId="LiveId" clId="{1FA809D9-67C8-4EC2-9D55-12441BFC0987}" dt="2024-03-25T18:33:57.360" v="4230" actId="1076"/>
        <pc:sldMkLst>
          <pc:docMk/>
          <pc:sldMk cId="2790731202" sldId="265"/>
        </pc:sldMkLst>
        <pc:spChg chg="mod">
          <ac:chgData name="Natalie Cloninger" userId="2626d035423a0bd7" providerId="LiveId" clId="{1FA809D9-67C8-4EC2-9D55-12441BFC0987}" dt="2024-03-25T18:33:57.360" v="4230" actId="1076"/>
          <ac:spMkLst>
            <pc:docMk/>
            <pc:sldMk cId="2790731202" sldId="265"/>
            <ac:spMk id="2" creationId="{CED1D56C-7AC2-37DE-CA96-6C385051FC0A}"/>
          </ac:spMkLst>
        </pc:spChg>
        <pc:spChg chg="del mod">
          <ac:chgData name="Natalie Cloninger" userId="2626d035423a0bd7" providerId="LiveId" clId="{1FA809D9-67C8-4EC2-9D55-12441BFC0987}" dt="2024-03-25T02:39:12.412" v="3945" actId="478"/>
          <ac:spMkLst>
            <pc:docMk/>
            <pc:sldMk cId="2790731202" sldId="265"/>
            <ac:spMk id="3" creationId="{2BD6446A-7BE3-4E5F-B633-7BE55608A0F1}"/>
          </ac:spMkLst>
        </pc:spChg>
        <pc:spChg chg="add del mod">
          <ac:chgData name="Natalie Cloninger" userId="2626d035423a0bd7" providerId="LiveId" clId="{1FA809D9-67C8-4EC2-9D55-12441BFC0987}" dt="2024-03-25T02:39:42.093" v="3948" actId="478"/>
          <ac:spMkLst>
            <pc:docMk/>
            <pc:sldMk cId="2790731202" sldId="265"/>
            <ac:spMk id="5" creationId="{50DA0C4C-F9ED-7A98-BF1F-83030A47DAA6}"/>
          </ac:spMkLst>
        </pc:spChg>
        <pc:spChg chg="add del mod">
          <ac:chgData name="Natalie Cloninger" userId="2626d035423a0bd7" providerId="LiveId" clId="{1FA809D9-67C8-4EC2-9D55-12441BFC0987}" dt="2024-03-25T02:40:56.883" v="3959"/>
          <ac:spMkLst>
            <pc:docMk/>
            <pc:sldMk cId="2790731202" sldId="265"/>
            <ac:spMk id="6" creationId="{B1624A56-1CDF-3724-6095-C95BDF66E07D}"/>
          </ac:spMkLst>
        </pc:spChg>
        <pc:spChg chg="add mod">
          <ac:chgData name="Natalie Cloninger" userId="2626d035423a0bd7" providerId="LiveId" clId="{1FA809D9-67C8-4EC2-9D55-12441BFC0987}" dt="2024-03-25T18:33:52.966" v="4229" actId="1076"/>
          <ac:spMkLst>
            <pc:docMk/>
            <pc:sldMk cId="2790731202" sldId="265"/>
            <ac:spMk id="7" creationId="{BE3AC8EE-6BA0-DD17-4E20-28DEA4A15D0A}"/>
          </ac:spMkLst>
        </pc:spChg>
      </pc:sldChg>
      <pc:sldChg chg="delSp modSp mod">
        <pc:chgData name="Natalie Cloninger" userId="2626d035423a0bd7" providerId="LiveId" clId="{1FA809D9-67C8-4EC2-9D55-12441BFC0987}" dt="2024-03-25T02:47:17.009" v="4222" actId="27636"/>
        <pc:sldMkLst>
          <pc:docMk/>
          <pc:sldMk cId="2040733875" sldId="266"/>
        </pc:sldMkLst>
        <pc:spChg chg="mod">
          <ac:chgData name="Natalie Cloninger" userId="2626d035423a0bd7" providerId="LiveId" clId="{1FA809D9-67C8-4EC2-9D55-12441BFC0987}" dt="2024-03-25T02:47:17.009" v="4222" actId="27636"/>
          <ac:spMkLst>
            <pc:docMk/>
            <pc:sldMk cId="2040733875" sldId="266"/>
            <ac:spMk id="3" creationId="{2BD6446A-7BE3-4E5F-B633-7BE55608A0F1}"/>
          </ac:spMkLst>
        </pc:spChg>
        <pc:spChg chg="del">
          <ac:chgData name="Natalie Cloninger" userId="2626d035423a0bd7" providerId="LiveId" clId="{1FA809D9-67C8-4EC2-9D55-12441BFC0987}" dt="2024-03-25T01:42:19.324" v="2025" actId="478"/>
          <ac:spMkLst>
            <pc:docMk/>
            <pc:sldMk cId="2040733875" sldId="266"/>
            <ac:spMk id="7" creationId="{6AC7B1C5-2354-BD86-42BF-98B02D2DCE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0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6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8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0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8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8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2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0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796229/" TargetMode="External"/><Relationship Id="rId2" Type="http://schemas.openxmlformats.org/officeDocument/2006/relationships/hyperlink" Target="https://www.exerciseismedicine.org/wp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.gov/sites/default/files/2019-09/Physical_Activity_Guidelines_2nd_edit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4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F4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56032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3F4156"/>
                </a:solidFill>
                <a:latin typeface="+mn-lt"/>
              </a:rPr>
              <a:t>Unit 8 Assignment - Exercise Prescriptions</a:t>
            </a:r>
            <a:br>
              <a:rPr lang="en-US" sz="1300" dirty="0">
                <a:solidFill>
                  <a:srgbClr val="3F4156"/>
                </a:solidFill>
                <a:latin typeface="+mn-lt"/>
              </a:rPr>
            </a:br>
            <a:br>
              <a:rPr lang="en-US" sz="1300" dirty="0">
                <a:solidFill>
                  <a:srgbClr val="3F4156"/>
                </a:solidFill>
                <a:latin typeface="+mn-lt"/>
              </a:rPr>
            </a:br>
            <a:r>
              <a:rPr lang="en-US" sz="1300" dirty="0">
                <a:solidFill>
                  <a:srgbClr val="3F4156"/>
                </a:solidFill>
                <a:latin typeface="+mn-lt"/>
              </a:rPr>
              <a:t>Natalie Cloninger</a:t>
            </a:r>
            <a:br>
              <a:rPr lang="en-US" sz="1300" dirty="0">
                <a:solidFill>
                  <a:srgbClr val="3F4156"/>
                </a:solidFill>
                <a:latin typeface="+mn-lt"/>
              </a:rPr>
            </a:br>
            <a:r>
              <a:rPr lang="en-US" sz="1300" dirty="0">
                <a:solidFill>
                  <a:srgbClr val="3F415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Purdue University Global</a:t>
            </a:r>
            <a:br>
              <a:rPr lang="en-US" sz="1300" dirty="0">
                <a:solidFill>
                  <a:srgbClr val="3F415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3F415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EF205 Scientific Foundations of Exercise</a:t>
            </a:r>
            <a:br>
              <a:rPr lang="en-US" sz="1300" dirty="0">
                <a:solidFill>
                  <a:srgbClr val="3F415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3F415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Dorette Nysewander, EdD</a:t>
            </a:r>
            <a:br>
              <a:rPr lang="en-US" sz="1300" dirty="0">
                <a:solidFill>
                  <a:srgbClr val="3F415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3F4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March 26, 2024</a:t>
            </a:r>
            <a:endParaRPr lang="en-US" sz="1300" dirty="0">
              <a:solidFill>
                <a:srgbClr val="3F4156"/>
              </a:solidFill>
              <a:latin typeface="+mn-lt"/>
            </a:endParaRPr>
          </a:p>
        </p:txBody>
      </p:sp>
      <p:pic>
        <p:nvPicPr>
          <p:cNvPr id="4" name="Picture 3" descr="Several dumbbells placed on a rack lit by sunlight">
            <a:extLst>
              <a:ext uri="{FF2B5EF4-FFF2-40B4-BE49-F238E27FC236}">
                <a16:creationId xmlns:a16="http://schemas.microsoft.com/office/drawing/2014/main" id="{1CB70F2F-B7CF-6733-0E63-27377B1145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" r="2" b="35278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07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333B8-4B01-0349-6FE3-5B7EFE0E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751"/>
            <a:ext cx="7886700" cy="132556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Client’s Fitness Results and SMART goals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6446A-7BE3-4E5F-B633-7BE55608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C04FF-FAE2-AF9D-B569-826F9D0B8CB6}"/>
              </a:ext>
            </a:extLst>
          </p:cNvPr>
          <p:cNvSpPr txBox="1"/>
          <p:nvPr/>
        </p:nvSpPr>
        <p:spPr>
          <a:xfrm>
            <a:off x="522605" y="1157003"/>
            <a:ext cx="8098790" cy="54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lient is a 65-year-old female who is 5’9, 160 pounds</a:t>
            </a:r>
          </a:p>
          <a:p>
            <a:pPr marL="171450" marR="0" indent="-1714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Cleared Exercise Participation Health Screening questionnaire (ACSM. 2016).  </a:t>
            </a:r>
          </a:p>
          <a:p>
            <a:pPr marL="171450" marR="0" indent="-1714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Rockport Walk Test: hear rate was 90 and her rating was excellent. Her score was 100, 26.49 population average, 42.08 VO2 Max and 12.02 METs. </a:t>
            </a:r>
          </a:p>
          <a:p>
            <a:pPr marL="171450" marR="0" indent="-1714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Push up and curl test: 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 push-ups and received an average rating, score of 47 and 21 population average. She completed 30 curl-ups and received an average rating, score of 65 and 22 population average. </a:t>
            </a:r>
          </a:p>
          <a:p>
            <a:pPr marL="171450" marR="0" indent="-1714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 and reach test: averaged 15 inches. </a:t>
            </a: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verage rating, score of 47 and 15.35 population average.</a:t>
            </a:r>
          </a:p>
          <a:p>
            <a:pPr marL="171450" marR="0" indent="-1714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ody composition  BMI is 23.6, normal.  </a:t>
            </a:r>
            <a:r>
              <a:rPr lang="en-US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WtH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is 0.43, healthy.</a:t>
            </a:r>
          </a:p>
          <a:p>
            <a:pPr marL="171450" marR="0" indent="-1714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ea typeface="Aptos" panose="020B0004020202020204" pitchFamily="34" charset="0"/>
              </a:rPr>
              <a:t>Clients</a:t>
            </a:r>
            <a:r>
              <a:rPr lang="en-US" sz="1400" dirty="0">
                <a:solidFill>
                  <a:srgbClr val="212121"/>
                </a:solidFill>
                <a:effectLst/>
                <a:ea typeface="Aptos" panose="020B0004020202020204" pitchFamily="34" charset="0"/>
              </a:rPr>
              <a:t> SMART goals: 1. Do kickboxing for 30 minutes 5 days a week for 8 weeks. 2. Eat a high protein diet of at least 90 grams of protein a day, low carbohydrate of less than 50 grams a day 6 days a week for 8 weeks</a:t>
            </a:r>
            <a:r>
              <a:rPr lang="en-US" sz="1800" dirty="0">
                <a:solidFill>
                  <a:srgbClr val="212121"/>
                </a:solidFill>
                <a:effectLst/>
                <a:ea typeface="Aptos" panose="020B0004020202020204" pitchFamily="34" charset="0"/>
              </a:rPr>
              <a:t>. </a:t>
            </a: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6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31D8A-70DE-D78D-0EA6-03AFE6288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to move more and sit less. Any movement is better than none. Any amount of moderate-to-vigorous physical activity will aid in health benefits.</a:t>
            </a:r>
          </a:p>
          <a:p>
            <a:r>
              <a:rPr lang="en-US" dirty="0"/>
              <a:t>For optimal health benefits, aim for 150 minutes to 300 minutes of moderate intensity physical aerobic activity a week or 75 minutes to 150 minutes of vigorous aerobic activity a week. Aerobic activity is best spread throughout the week. </a:t>
            </a:r>
          </a:p>
          <a:p>
            <a:r>
              <a:rPr lang="en-US" dirty="0"/>
              <a:t>Additional benefits are gained if 300 plus minutes of moderate intensity physical activity is accomplished. </a:t>
            </a:r>
          </a:p>
          <a:p>
            <a:r>
              <a:rPr lang="en-US" dirty="0"/>
              <a:t>Weekly goals should also contain muscle strengthening activities of moderate or greater intensity for each major muscle group at least 2 times a week.</a:t>
            </a:r>
          </a:p>
          <a:p>
            <a:pPr marL="0" indent="0">
              <a:buNone/>
            </a:pPr>
            <a:r>
              <a:rPr lang="en-US" dirty="0"/>
              <a:t>(HHS. 2013)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D5141-FEE4-E1FB-ECB6-F0E2CB55CDA9}"/>
              </a:ext>
            </a:extLst>
          </p:cNvPr>
          <p:cNvSpPr txBox="1"/>
          <p:nvPr/>
        </p:nvSpPr>
        <p:spPr>
          <a:xfrm>
            <a:off x="628650" y="348297"/>
            <a:ext cx="7886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Guidelines for Active Adults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104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09AA3B-5462-24A3-5373-B99C58BD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FITT-VP principles.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6446A-7BE3-4E5F-B633-7BE55608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The American College of Sports Medicine (ACSM) uses the FITT-VP principle when developing an exercise plan for clients.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F- Frequency: how often the exercise is done weekly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I- Intensity: how hard is the exercise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T- Time: how long is the exercise duration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T- Type: what is the mode of exercise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V- Volume: what is the total amount of exercise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P- Progression: how is the program advanced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(Bushman. 2018)</a:t>
            </a:r>
          </a:p>
        </p:txBody>
      </p:sp>
    </p:spTree>
    <p:extLst>
      <p:ext uri="{BB962C8B-B14F-4D97-AF65-F5344CB8AC3E}">
        <p14:creationId xmlns:p14="http://schemas.microsoft.com/office/powerpoint/2010/main" val="404128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3771A8A-14A4-CE6A-9E4C-D6AE3D9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91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Client Exercise Prescription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8F2B93E-48FA-915C-BEFA-EFA46AD01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280806"/>
              </p:ext>
            </p:extLst>
          </p:nvPr>
        </p:nvGraphicFramePr>
        <p:xfrm>
          <a:off x="254000" y="1351281"/>
          <a:ext cx="8666478" cy="3381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838">
                  <a:extLst>
                    <a:ext uri="{9D8B030D-6E8A-4147-A177-3AD203B41FA5}">
                      <a16:colId xmlns:a16="http://schemas.microsoft.com/office/drawing/2014/main" val="2396629590"/>
                    </a:ext>
                  </a:extLst>
                </a:gridCol>
                <a:gridCol w="925419">
                  <a:extLst>
                    <a:ext uri="{9D8B030D-6E8A-4147-A177-3AD203B41FA5}">
                      <a16:colId xmlns:a16="http://schemas.microsoft.com/office/drawing/2014/main" val="2856053024"/>
                    </a:ext>
                  </a:extLst>
                </a:gridCol>
                <a:gridCol w="925419">
                  <a:extLst>
                    <a:ext uri="{9D8B030D-6E8A-4147-A177-3AD203B41FA5}">
                      <a16:colId xmlns:a16="http://schemas.microsoft.com/office/drawing/2014/main" val="2198064917"/>
                    </a:ext>
                  </a:extLst>
                </a:gridCol>
                <a:gridCol w="925988">
                  <a:extLst>
                    <a:ext uri="{9D8B030D-6E8A-4147-A177-3AD203B41FA5}">
                      <a16:colId xmlns:a16="http://schemas.microsoft.com/office/drawing/2014/main" val="1384041951"/>
                    </a:ext>
                  </a:extLst>
                </a:gridCol>
                <a:gridCol w="925419">
                  <a:extLst>
                    <a:ext uri="{9D8B030D-6E8A-4147-A177-3AD203B41FA5}">
                      <a16:colId xmlns:a16="http://schemas.microsoft.com/office/drawing/2014/main" val="1453772003"/>
                    </a:ext>
                  </a:extLst>
                </a:gridCol>
                <a:gridCol w="925988">
                  <a:extLst>
                    <a:ext uri="{9D8B030D-6E8A-4147-A177-3AD203B41FA5}">
                      <a16:colId xmlns:a16="http://schemas.microsoft.com/office/drawing/2014/main" val="1292587202"/>
                    </a:ext>
                  </a:extLst>
                </a:gridCol>
                <a:gridCol w="925419">
                  <a:extLst>
                    <a:ext uri="{9D8B030D-6E8A-4147-A177-3AD203B41FA5}">
                      <a16:colId xmlns:a16="http://schemas.microsoft.com/office/drawing/2014/main" val="859762085"/>
                    </a:ext>
                  </a:extLst>
                </a:gridCol>
                <a:gridCol w="925988">
                  <a:extLst>
                    <a:ext uri="{9D8B030D-6E8A-4147-A177-3AD203B41FA5}">
                      <a16:colId xmlns:a16="http://schemas.microsoft.com/office/drawing/2014/main" val="4189714147"/>
                    </a:ext>
                  </a:extLst>
                </a:gridCol>
              </a:tblGrid>
              <a:tr h="296469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900" kern="0">
                          <a:effectLst/>
                        </a:rPr>
                        <a:t>Sunday</a:t>
                      </a:r>
                      <a:endParaRPr lang="en-US" sz="1000" kern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900" kern="0">
                          <a:effectLst/>
                        </a:rPr>
                        <a:t>Monday</a:t>
                      </a:r>
                      <a:endParaRPr lang="en-US" sz="1000" kern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900" kern="0">
                          <a:effectLst/>
                        </a:rPr>
                        <a:t>Tuesday</a:t>
                      </a:r>
                      <a:endParaRPr lang="en-US" sz="1000" kern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900" kern="0">
                          <a:effectLst/>
                        </a:rPr>
                        <a:t>Wednesday</a:t>
                      </a:r>
                      <a:endParaRPr lang="en-US" sz="1000" kern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900" kern="0" dirty="0">
                          <a:effectLst/>
                        </a:rPr>
                        <a:t>Thursday</a:t>
                      </a:r>
                      <a:endParaRPr lang="en-US" sz="10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900" kern="0">
                          <a:effectLst/>
                        </a:rPr>
                        <a:t>Friday</a:t>
                      </a:r>
                      <a:endParaRPr lang="en-US" sz="1000" kern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900" kern="0">
                          <a:effectLst/>
                        </a:rPr>
                        <a:t>Saturday</a:t>
                      </a:r>
                      <a:endParaRPr lang="en-US" sz="1000" kern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extLst>
                  <a:ext uri="{0D108BD9-81ED-4DB2-BD59-A6C34878D82A}">
                    <a16:rowId xmlns:a16="http://schemas.microsoft.com/office/drawing/2014/main" val="1567399081"/>
                  </a:ext>
                </a:extLst>
              </a:tr>
              <a:tr h="4776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1200" kern="0" dirty="0">
                          <a:effectLst/>
                        </a:rPr>
                        <a:t>Aerobic (Cardiovascular) Activity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Walk for 30 minutes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Kickboxing circuit (20 minutes)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Kickboxing circuit (20 minutes)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Kickboxing circuit (20 minutes)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Kickboxing circuit (20 minutes)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Kickboxing circuit (20 minutes)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Swim in the lake 20 minutes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extLst>
                  <a:ext uri="{0D108BD9-81ED-4DB2-BD59-A6C34878D82A}">
                    <a16:rowId xmlns:a16="http://schemas.microsoft.com/office/drawing/2014/main" val="4009764598"/>
                  </a:ext>
                </a:extLst>
              </a:tr>
              <a:tr h="16400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Muscle Strength</a:t>
                      </a:r>
                      <a:endParaRPr lang="en-US" sz="1200" kern="12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and Endurance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10lb weighted vest on walk 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5lb crunches 10 rep x2</a:t>
                      </a:r>
                    </a:p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5lb walking squats 10 rep x2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5lb curls 10 rep x2</a:t>
                      </a:r>
                    </a:p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5lb crunches 10 rep x2</a:t>
                      </a:r>
                    </a:p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5lb walking squats 10 rep x2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5lb curls 10 reps x2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effectLst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 5lb crunches 10 rep x2</a:t>
                      </a:r>
                    </a:p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5lb walking squats 10 rep x2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 rest</a:t>
                      </a:r>
                      <a:endParaRPr lang="en-US" sz="1200" kern="1200" dirty="0">
                        <a:effectLst/>
                      </a:endParaRPr>
                    </a:p>
                  </a:txBody>
                  <a:tcPr marL="10365" marR="10365" marT="10365" marB="10365"/>
                </a:tc>
                <a:extLst>
                  <a:ext uri="{0D108BD9-81ED-4DB2-BD59-A6C34878D82A}">
                    <a16:rowId xmlns:a16="http://schemas.microsoft.com/office/drawing/2014/main" val="610486214"/>
                  </a:ext>
                </a:extLst>
              </a:tr>
              <a:tr h="92844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100"/>
                        </a:spcAft>
                      </a:pPr>
                      <a:r>
                        <a:rPr lang="en-US" sz="1200" kern="0">
                          <a:effectLst/>
                        </a:rPr>
                        <a:t>Flexibility</a:t>
                      </a:r>
                      <a:endParaRPr lang="en-US" sz="1200" kern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Stretch 5 minutes </a:t>
                      </a: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Stretch 5 minutes</a:t>
                      </a: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0" dirty="0">
                          <a:effectLst/>
                        </a:rPr>
                        <a:t>Stretch 5 minutes </a:t>
                      </a:r>
                      <a:endParaRPr lang="en-US" sz="12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Stretch 5 minutes </a:t>
                      </a: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Stretch 5 minutes </a:t>
                      </a: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Stretch 5 minutes</a:t>
                      </a:r>
                    </a:p>
                  </a:txBody>
                  <a:tcPr marL="10365" marR="10365" marT="10365" marB="10365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1265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Stretch 5 minutes </a:t>
                      </a:r>
                    </a:p>
                  </a:txBody>
                  <a:tcPr marL="10365" marR="10365" marT="10365" marB="10365"/>
                </a:tc>
                <a:extLst>
                  <a:ext uri="{0D108BD9-81ED-4DB2-BD59-A6C34878D82A}">
                    <a16:rowId xmlns:a16="http://schemas.microsoft.com/office/drawing/2014/main" val="926168614"/>
                  </a:ext>
                </a:extLst>
              </a:tr>
            </a:tbl>
          </a:graphicData>
        </a:graphic>
      </p:graphicFrame>
      <p:pic>
        <p:nvPicPr>
          <p:cNvPr id="4" name="exercise plan ">
            <a:hlinkClick r:id="" action="ppaction://media"/>
            <a:extLst>
              <a:ext uri="{FF2B5EF4-FFF2-40B4-BE49-F238E27FC236}">
                <a16:creationId xmlns:a16="http://schemas.microsoft.com/office/drawing/2014/main" id="{A285E58E-4133-353E-4A9E-0E696D919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3035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6EE6B-1B16-D635-4216-BBB53210A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progression principle is a concept that starting at lower time and lower weight then progressing to more time and higher weight to reduce injury and gain strength and mobility.</a:t>
            </a:r>
          </a:p>
          <a:p>
            <a:r>
              <a:rPr lang="en-US" dirty="0"/>
              <a:t>My client will start with 20 minutes of kickboxing a day for the 8 weeks. Following the first 8 weeks, my clients with progress to doing her kickboxing circuit for 30 minutes. </a:t>
            </a:r>
          </a:p>
          <a:p>
            <a:r>
              <a:rPr lang="en-US" dirty="0"/>
              <a:t>After the first 4 weeks, my client will progress to 10 reps 3x for each free weight strength training program. </a:t>
            </a:r>
          </a:p>
          <a:p>
            <a:r>
              <a:rPr lang="en-US" dirty="0"/>
              <a:t>My client will progress from 5 pounds during strength training the 8 weeks, to 10 pounds the next 8 weeks.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A11F2-F520-E181-BD70-148177FB4066}"/>
              </a:ext>
            </a:extLst>
          </p:cNvPr>
          <p:cNvSpPr txBox="1"/>
          <p:nvPr/>
        </p:nvSpPr>
        <p:spPr>
          <a:xfrm>
            <a:off x="628650" y="509443"/>
            <a:ext cx="7886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Progression Principle</a:t>
            </a:r>
          </a:p>
        </p:txBody>
      </p:sp>
      <p:pic>
        <p:nvPicPr>
          <p:cNvPr id="2" name="progression ">
            <a:hlinkClick r:id="" action="ppaction://media"/>
            <a:extLst>
              <a:ext uri="{FF2B5EF4-FFF2-40B4-BE49-F238E27FC236}">
                <a16:creationId xmlns:a16="http://schemas.microsoft.com/office/drawing/2014/main" id="{BFF87800-6CE7-D1E2-655A-0C7539AC13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561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D56C-7AC2-37DE-CA96-6C385051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70" y="447040"/>
            <a:ext cx="7733030" cy="2296160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Concluding Thoughts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/>
              <a:t> 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AC8EE-6BA0-DD17-4E20-28DEA4A15D0A}"/>
              </a:ext>
            </a:extLst>
          </p:cNvPr>
          <p:cNvSpPr txBox="1"/>
          <p:nvPr/>
        </p:nvSpPr>
        <p:spPr>
          <a:xfrm>
            <a:off x="700405" y="2479040"/>
            <a:ext cx="7426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12121"/>
                </a:solidFill>
                <a:effectLst/>
                <a:ea typeface="Aptos" panose="020B0004020202020204" pitchFamily="34" charset="0"/>
              </a:rPr>
              <a:t>Well-defined goals are necessary for goal attainment because they help individuals focus their desires and intentions and create a standard by which success can be measured. Furthermore, using the goal characteristics described above, a SMART goal should be intrinsically motivating, approach and mastery based, and appropriately challenging. (Bailey. 2017.) I believe with my client’s SMART goals, workout regimen, and diet plan, she will reach her goals within the first 8 weeks and with her progression will reach further goals the following 8 weeks.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3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675F2B-6614-CB81-CF98-567ED451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6446A-7BE3-4E5F-B633-7BE55608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45" y="1831330"/>
            <a:ext cx="8823533" cy="4877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American College of Sports Medicine. (2016). Exercise Preparticipation Health Screening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	Questionnaire for Exercise Professionals.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2"/>
              </a:rPr>
              <a:t>https://www.exerciseismedicine.org/wp-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	content/uploads/2021/04/EIM-exercise-preparticipation-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screening.pd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0" i="0" dirty="0">
              <a:solidFill>
                <a:srgbClr val="333133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333133"/>
                </a:solidFill>
                <a:effectLst/>
                <a:cs typeface="Times New Roman" panose="02020603050405020304" pitchFamily="18" charset="0"/>
              </a:rPr>
              <a:t>Bailey, R. R. (2019). Goal Setting and Action Planning for Health Behavior Change. American 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333133"/>
                </a:solidFill>
                <a:effectLst/>
                <a:cs typeface="Times New Roman" panose="02020603050405020304" pitchFamily="18" charset="0"/>
              </a:rPr>
              <a:t>	Journal of Lifestyle Medicine, 13(6), 615–618. 	</a:t>
            </a:r>
            <a:r>
              <a:rPr lang="en-US" sz="1600" b="0" i="0" dirty="0">
                <a:solidFill>
                  <a:srgbClr val="333133"/>
                </a:solidFill>
                <a:effectLst/>
                <a:cs typeface="Times New Roman" panose="02020603050405020304" pitchFamily="18" charset="0"/>
                <a:hlinkClick r:id="rId3"/>
              </a:rPr>
              <a:t>https://www.ncbi.nlm.nih.gov/pmc/articles/PMC6796229/</a:t>
            </a:r>
            <a:endParaRPr lang="en-US" sz="1600" b="0" i="0" dirty="0">
              <a:solidFill>
                <a:srgbClr val="333133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0" i="0" dirty="0">
              <a:solidFill>
                <a:srgbClr val="333133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cs typeface="Times New Roman" panose="02020603050405020304" pitchFamily="18" charset="0"/>
              </a:rPr>
              <a:t>Bushman B. (2018). Developing the P (for Progression) in a FITT-VP exercise prescription. ACSM’s 	Health &amp; Fitness Journal, 22(3), 6–9. </a:t>
            </a:r>
            <a:r>
              <a:rPr lang="en-US" sz="1600" b="0" i="0" dirty="0" err="1">
                <a:effectLst/>
                <a:cs typeface="Times New Roman" panose="02020603050405020304" pitchFamily="18" charset="0"/>
              </a:rPr>
              <a:t>doi</a:t>
            </a:r>
            <a:r>
              <a:rPr lang="en-US" sz="1600" b="0" i="0" dirty="0">
                <a:effectLst/>
                <a:cs typeface="Times New Roman" panose="02020603050405020304" pitchFamily="18" charset="0"/>
              </a:rPr>
              <a:t>: 10.1249/FIT.0000000000000378</a:t>
            </a:r>
          </a:p>
          <a:p>
            <a:pPr marL="0" indent="0">
              <a:buNone/>
            </a:pPr>
            <a:endParaRPr lang="en-US" sz="1600" b="0" i="0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333133"/>
                </a:solidFill>
                <a:effectLst/>
                <a:cs typeface="Times New Roman" panose="02020603050405020304" pitchFamily="18" charset="0"/>
              </a:rPr>
              <a:t>US </a:t>
            </a:r>
            <a:r>
              <a:rPr lang="en-US" sz="1600" b="0" i="0" dirty="0">
                <a:effectLst/>
                <a:cs typeface="Times New Roman" panose="02020603050405020304" pitchFamily="18" charset="0"/>
              </a:rPr>
              <a:t>Department of Health and Human Services. (2018). </a:t>
            </a:r>
            <a:r>
              <a:rPr lang="en-US" sz="1600" b="0" i="1" strike="noStrike" dirty="0">
                <a:effectLst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activity guidelines for Americans</a:t>
            </a:r>
            <a:r>
              <a:rPr lang="en-US" sz="1600" b="0" i="0" dirty="0">
                <a:effectLst/>
                <a:cs typeface="Times New Roman" panose="02020603050405020304" pitchFamily="18" charset="0"/>
              </a:rPr>
              <a:t>. 	</a:t>
            </a:r>
            <a:r>
              <a:rPr lang="en-US" sz="1600" b="0" i="0" dirty="0">
                <a:effectLst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https://health.gov/sites/default/files/2019-09/Physical_Activity_Guidelines_2nd_edition.pdf</a:t>
            </a:r>
            <a:endParaRPr lang="en-US" sz="1600" b="0" i="0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0" i="0" dirty="0">
              <a:effectLst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80BBF-966C-BC44-FB18-903587A22F2A}"/>
              </a:ext>
            </a:extLst>
          </p:cNvPr>
          <p:cNvSpPr txBox="1"/>
          <p:nvPr/>
        </p:nvSpPr>
        <p:spPr>
          <a:xfrm>
            <a:off x="2188396" y="6092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6BBBB-6EBC-595E-4F08-ACF2529E9C7E}"/>
              </a:ext>
            </a:extLst>
          </p:cNvPr>
          <p:cNvSpPr txBox="1"/>
          <p:nvPr/>
        </p:nvSpPr>
        <p:spPr>
          <a:xfrm>
            <a:off x="4037744" y="3914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33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946</Words>
  <Application>Microsoft Office PowerPoint</Application>
  <PresentationFormat>On-screen Show (4:3)</PresentationFormat>
  <Paragraphs>81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 New Roman</vt:lpstr>
      <vt:lpstr>Office Theme</vt:lpstr>
      <vt:lpstr>Unit 8 Assignment - Exercise Prescriptions  Natalie Cloninger Purdue University Global EF205 Scientific Foundations of Exercise Dorette Nysewander, EdD March 26, 2024</vt:lpstr>
      <vt:lpstr>Client’s Fitness Results and SMART goals</vt:lpstr>
      <vt:lpstr>PowerPoint Presentation</vt:lpstr>
      <vt:lpstr>   FITT-VP principles.</vt:lpstr>
      <vt:lpstr>Client Exercise Prescription  </vt:lpstr>
      <vt:lpstr>PowerPoint Presentation</vt:lpstr>
      <vt:lpstr>Concluding Thoughts 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Tonya Scalise</dc:creator>
  <cp:lastModifiedBy>ncloninger93@gmail.com</cp:lastModifiedBy>
  <cp:revision>27</cp:revision>
  <dcterms:created xsi:type="dcterms:W3CDTF">2014-09-16T21:34:41Z</dcterms:created>
  <dcterms:modified xsi:type="dcterms:W3CDTF">2024-03-25T19:05:40Z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BC61A099-6556-41B1-8865-00EF4AEC3DEC</vt:lpwstr>
  </property>
  <property fmtid="{D5CDD505-2E9C-101B-9397-08002B2CF9AE}" pid="3" name="ArticulatePath">
    <vt:lpwstr>SS250_U9_Assignment</vt:lpwstr>
  </property>
</Properties>
</file>